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5" r:id="rId3"/>
    <p:sldId id="269" r:id="rId4"/>
    <p:sldId id="267" r:id="rId5"/>
    <p:sldId id="266" r:id="rId6"/>
    <p:sldId id="258" r:id="rId7"/>
    <p:sldId id="259" r:id="rId8"/>
    <p:sldId id="257" r:id="rId9"/>
    <p:sldId id="256" r:id="rId10"/>
    <p:sldId id="261" r:id="rId11"/>
    <p:sldId id="263" r:id="rId1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4660"/>
  </p:normalViewPr>
  <p:slideViewPr>
    <p:cSldViewPr>
      <p:cViewPr varScale="1">
        <p:scale>
          <a:sx n="88" d="100"/>
          <a:sy n="88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0A6F-BAB3-499E-A194-FCA70E3FFA24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9" y="4387137"/>
            <a:ext cx="5560060" cy="4156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6E8E2-0B3C-4FAB-8B57-468EF57FFA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9112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002-0011-4B28-A559-A47A5DC891B6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10A9-B83A-4E7C-A693-40EC98FCA42D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5715-1F2A-4B25-BB99-57AEF07D2296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AFCE-E445-4A39-8692-3F0BCA0D9F74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9CD0F-F6D6-491F-B2EC-A1BA5459F23B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49DD-E3D2-492D-8960-ED667159F781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2D79-F65D-4C6A-81CC-18874736D91F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EE6C-4E85-45E8-B5C7-E424D907F119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8A4D-A410-4E03-B4C6-5EBAFD3A2F4A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8CE-06AC-465E-9D99-FE7D8228CC67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BBA3-EBF0-4D37-A1B0-F093C047AC0E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7A51-DC61-4804-BB17-C1B8ED82B327}" type="datetime1">
              <a:rPr lang="en-US" altLang="ja-JP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6D444-53F4-4D0B-AE93-33954A7B36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b="1" dirty="0" smtClean="0">
                <a:latin typeface="Copperplate Gothic Bold" pitchFamily="34" charset="0"/>
              </a:rPr>
              <a:t>Trans-Pacific Partnership</a:t>
            </a:r>
            <a:endParaRPr lang="en-US" b="1" dirty="0">
              <a:latin typeface="Copperplate Gothic Bold" pitchFamily="34" charset="0"/>
            </a:endParaRPr>
          </a:p>
        </p:txBody>
      </p:sp>
      <p:pic>
        <p:nvPicPr>
          <p:cNvPr id="1027" name="Picture 3" descr="C:\Users\D05122\Desktop\Pictures\TPP-Ma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47800"/>
            <a:ext cx="4572000" cy="4357689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5638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pperplate Gothic Light" pitchFamily="34" charset="0"/>
                <a:ea typeface="+mj-ea"/>
                <a:cs typeface="+mj-cs"/>
              </a:rPr>
              <a:t>Consulate General of Japan in Miami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 smtClean="0">
                <a:latin typeface="Copperplate Gothic Light" pitchFamily="34" charset="0"/>
                <a:ea typeface="+mj-ea"/>
                <a:cs typeface="+mj-cs"/>
              </a:rPr>
              <a:t>2016 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pperplate Gothic Light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324600"/>
            <a:ext cx="16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pperplate Gothic Light" pitchFamily="34" charset="0"/>
              </a:rPr>
              <a:t>As of March </a:t>
            </a:r>
            <a:r>
              <a:rPr lang="en-US" sz="800" dirty="0" smtClean="0">
                <a:latin typeface="Copperplate Gothic Light" pitchFamily="34" charset="0"/>
              </a:rPr>
              <a:t>29, </a:t>
            </a:r>
            <a:r>
              <a:rPr lang="en-US" sz="800" dirty="0" smtClean="0">
                <a:latin typeface="Copperplate Gothic Light" pitchFamily="34" charset="0"/>
              </a:rPr>
              <a:t>2016</a:t>
            </a:r>
            <a:endParaRPr lang="en-US" sz="800" dirty="0">
              <a:latin typeface="Copperplate Gothic Light" pitchFamily="34" charset="0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pperplate Gothic Bold" pitchFamily="34" charset="0"/>
              </a:rPr>
              <a:t>Japanese investments in Florida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       </a:t>
            </a:r>
            <a:r>
              <a:rPr lang="en-US" sz="2800" dirty="0" smtClean="0">
                <a:latin typeface="Copperplate Gothic Light" pitchFamily="34" charset="0"/>
              </a:rPr>
              <a:t>Japan historically the </a:t>
            </a:r>
            <a:r>
              <a:rPr lang="en-US" sz="2800" b="1" u="sng" dirty="0" smtClean="0">
                <a:latin typeface="Copperplate Gothic Light" pitchFamily="34" charset="0"/>
              </a:rPr>
              <a:t>largest source of Foreign Investment</a:t>
            </a:r>
            <a:r>
              <a:rPr lang="en-US" sz="2800" dirty="0" smtClean="0">
                <a:latin typeface="Copperplate Gothic Light" pitchFamily="34" charset="0"/>
              </a:rPr>
              <a:t> in terms of property, plant, and equipment Florida </a:t>
            </a:r>
            <a:r>
              <a:rPr lang="en-US" sz="2800" b="1" u="sng" dirty="0" smtClean="0">
                <a:latin typeface="Copperplate Gothic Light" pitchFamily="34" charset="0"/>
              </a:rPr>
              <a:t>valued at $4.11 billion</a:t>
            </a:r>
          </a:p>
          <a:p>
            <a:pPr algn="ctr"/>
            <a:endParaRPr lang="en-US" sz="28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Copperplate Gothic Light" pitchFamily="34" charset="0"/>
              </a:rPr>
              <a:t>   </a:t>
            </a:r>
            <a:r>
              <a:rPr lang="en-US" sz="2800" b="1" u="sng" dirty="0" smtClean="0">
                <a:latin typeface="Copperplate Gothic Light" pitchFamily="34" charset="0"/>
              </a:rPr>
              <a:t>195 Japanese-owned companies </a:t>
            </a:r>
            <a:r>
              <a:rPr lang="en-US" sz="2800" dirty="0" smtClean="0">
                <a:latin typeface="Copperplate Gothic Light" pitchFamily="34" charset="0"/>
              </a:rPr>
              <a:t>support nearly </a:t>
            </a:r>
            <a:r>
              <a:rPr lang="en-US" sz="2800" b="1" u="sng" dirty="0" smtClean="0">
                <a:latin typeface="Copperplate Gothic Light" pitchFamily="34" charset="0"/>
              </a:rPr>
              <a:t>25,900 jobs</a:t>
            </a:r>
            <a:r>
              <a:rPr lang="en-US" sz="2800" dirty="0" smtClean="0">
                <a:latin typeface="Copperplate Gothic Light" pitchFamily="34" charset="0"/>
              </a:rPr>
              <a:t> in the state</a:t>
            </a:r>
          </a:p>
          <a:p>
            <a:pPr algn="ctr">
              <a:buNone/>
            </a:pPr>
            <a:endParaRPr lang="en-US" sz="28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Copperplate Gothic Light" pitchFamily="34" charset="0"/>
              </a:rPr>
              <a:t>   Growing interest in direct air service</a:t>
            </a:r>
          </a:p>
          <a:p>
            <a:pPr algn="ctr">
              <a:buNone/>
            </a:pPr>
            <a:endParaRPr lang="en-US" sz="800" dirty="0" smtClean="0"/>
          </a:p>
          <a:p>
            <a:pPr algn="r">
              <a:buNone/>
            </a:pPr>
            <a:r>
              <a:rPr lang="en-US" sz="800" dirty="0" smtClean="0">
                <a:latin typeface="Copperplate Gothic Light" pitchFamily="34" charset="0"/>
              </a:rPr>
              <a:t>Source: Enterprise Florida (2015)</a:t>
            </a:r>
          </a:p>
        </p:txBody>
      </p:sp>
      <p:pic>
        <p:nvPicPr>
          <p:cNvPr id="5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609600" cy="426831"/>
          </a:xfrm>
          <a:prstGeom prst="rect">
            <a:avLst/>
          </a:prstGeom>
          <a:noFill/>
        </p:spPr>
      </p:pic>
      <p:pic>
        <p:nvPicPr>
          <p:cNvPr id="10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410200"/>
            <a:ext cx="609600" cy="426831"/>
          </a:xfrm>
          <a:prstGeom prst="rect">
            <a:avLst/>
          </a:prstGeom>
          <a:noFill/>
        </p:spPr>
      </p:pic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962400"/>
            <a:ext cx="609600" cy="4268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psofworld.com/usa/states/florida/maps/florida-state-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467600" cy="6123432"/>
          </a:xfrm>
          <a:prstGeom prst="rect">
            <a:avLst/>
          </a:prstGeom>
          <a:noFill/>
        </p:spPr>
      </p:pic>
      <p:pic>
        <p:nvPicPr>
          <p:cNvPr id="1027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667000"/>
            <a:ext cx="304800" cy="304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00800" y="2667000"/>
            <a:ext cx="13716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Mitsubishi Heavy Industries</a:t>
            </a:r>
            <a:endParaRPr lang="en-US" sz="800" dirty="0"/>
          </a:p>
        </p:txBody>
      </p:sp>
      <p:pic>
        <p:nvPicPr>
          <p:cNvPr id="8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295400"/>
            <a:ext cx="304800" cy="304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096000" y="990600"/>
            <a:ext cx="83820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err="1" smtClean="0"/>
              <a:t>TraPac</a:t>
            </a:r>
            <a:r>
              <a:rPr lang="en-US" sz="800" dirty="0" smtClean="0"/>
              <a:t> / Mitsui O.S.K. Lines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1371600"/>
            <a:ext cx="1524000" cy="2154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Pilot Corporation of America</a:t>
            </a:r>
            <a:endParaRPr lang="en-US" sz="800" dirty="0"/>
          </a:p>
        </p:txBody>
      </p:sp>
      <p:pic>
        <p:nvPicPr>
          <p:cNvPr id="11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447800"/>
            <a:ext cx="304800" cy="304800"/>
          </a:xfrm>
          <a:prstGeom prst="rect">
            <a:avLst/>
          </a:prstGeom>
          <a:noFill/>
        </p:spPr>
      </p:pic>
      <p:pic>
        <p:nvPicPr>
          <p:cNvPr id="12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886200"/>
            <a:ext cx="304800" cy="304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038600" y="3962400"/>
            <a:ext cx="9144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ASO Corporation</a:t>
            </a:r>
            <a:endParaRPr lang="en-US" sz="800" dirty="0"/>
          </a:p>
        </p:txBody>
      </p:sp>
      <p:pic>
        <p:nvPicPr>
          <p:cNvPr id="15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334000"/>
            <a:ext cx="304800" cy="3048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934200" y="5638800"/>
            <a:ext cx="129540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err="1" smtClean="0"/>
              <a:t>Noven</a:t>
            </a:r>
            <a:r>
              <a:rPr lang="en-US" sz="800" dirty="0" smtClean="0"/>
              <a:t> Pharmaceutical / Hisamitsu Pharmaceutical</a:t>
            </a:r>
            <a:endParaRPr lang="en-US" sz="800" dirty="0"/>
          </a:p>
        </p:txBody>
      </p:sp>
      <p:pic>
        <p:nvPicPr>
          <p:cNvPr id="19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029200"/>
            <a:ext cx="304800" cy="3048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5486400" y="5410200"/>
            <a:ext cx="12192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Mason Vitamins / Ito-En</a:t>
            </a:r>
            <a:endParaRPr lang="en-US" sz="800" dirty="0"/>
          </a:p>
        </p:txBody>
      </p:sp>
      <p:pic>
        <p:nvPicPr>
          <p:cNvPr id="21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876800"/>
            <a:ext cx="304800" cy="3048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7239000" y="4800600"/>
            <a:ext cx="11430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SATO Global Solutions</a:t>
            </a:r>
            <a:endParaRPr lang="en-US" sz="800" dirty="0"/>
          </a:p>
        </p:txBody>
      </p:sp>
      <p:pic>
        <p:nvPicPr>
          <p:cNvPr id="23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648200"/>
            <a:ext cx="304800" cy="3048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7315200" y="4572000"/>
            <a:ext cx="6858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Canon Inc.</a:t>
            </a:r>
            <a:endParaRPr lang="en-US" sz="800" dirty="0"/>
          </a:p>
        </p:txBody>
      </p:sp>
      <p:pic>
        <p:nvPicPr>
          <p:cNvPr id="25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181600"/>
            <a:ext cx="304800" cy="3048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486400" y="5181600"/>
            <a:ext cx="12192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err="1" smtClean="0"/>
              <a:t>Brightstar</a:t>
            </a:r>
            <a:r>
              <a:rPr lang="en-US" sz="800" dirty="0" smtClean="0"/>
              <a:t> / </a:t>
            </a:r>
            <a:r>
              <a:rPr lang="en-US" sz="800" dirty="0" err="1" smtClean="0"/>
              <a:t>SoftBank</a:t>
            </a:r>
            <a:endParaRPr lang="en-US" sz="800" dirty="0"/>
          </a:p>
        </p:txBody>
      </p:sp>
      <p:pic>
        <p:nvPicPr>
          <p:cNvPr id="27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5105400"/>
            <a:ext cx="304800" cy="30480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7162800" y="5257800"/>
            <a:ext cx="106680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Sony Latin America / Sony Pictures</a:t>
            </a:r>
            <a:endParaRPr lang="en-US" sz="800" dirty="0"/>
          </a:p>
        </p:txBody>
      </p:sp>
      <p:pic>
        <p:nvPicPr>
          <p:cNvPr id="29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486400"/>
            <a:ext cx="304800" cy="3048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6019800" y="5638800"/>
            <a:ext cx="6858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NSK Limited</a:t>
            </a:r>
            <a:endParaRPr lang="en-US" sz="800" dirty="0"/>
          </a:p>
        </p:txBody>
      </p:sp>
      <p:pic>
        <p:nvPicPr>
          <p:cNvPr id="31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819400"/>
            <a:ext cx="304800" cy="304800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6400800" y="2895600"/>
            <a:ext cx="99060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Mitsubishi Hitachi Power Systems</a:t>
            </a:r>
            <a:endParaRPr lang="en-US" sz="800" dirty="0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5000" lnSpcReduction="20000"/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pperplate Gothic Light" pitchFamily="34" charset="0"/>
              </a:rPr>
              <a:t>Major Japanese Companies in Florida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pperplate Gothic Light" pitchFamily="34" charset="0"/>
            </a:endParaRPr>
          </a:p>
        </p:txBody>
      </p:sp>
      <p:sp>
        <p:nvSpPr>
          <p:cNvPr id="36" name="星 12 35"/>
          <p:cNvSpPr/>
          <p:nvPr/>
        </p:nvSpPr>
        <p:spPr>
          <a:xfrm>
            <a:off x="7315200" y="5867400"/>
            <a:ext cx="1008112" cy="656165"/>
          </a:xfrm>
          <a:prstGeom prst="star12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38" name="星 12 37"/>
          <p:cNvSpPr/>
          <p:nvPr/>
        </p:nvSpPr>
        <p:spPr>
          <a:xfrm>
            <a:off x="3810000" y="4114800"/>
            <a:ext cx="1368152" cy="508000"/>
          </a:xfrm>
          <a:prstGeom prst="star12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40" name="テキスト ボックス 36"/>
          <p:cNvSpPr txBox="1"/>
          <p:nvPr/>
        </p:nvSpPr>
        <p:spPr bwMode="auto">
          <a:xfrm>
            <a:off x="4038600" y="4191000"/>
            <a:ext cx="962025" cy="46614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>
                <a:latin typeface="Verdana" pitchFamily="34" charset="0"/>
                <a:cs typeface="Verdana" pitchFamily="34" charset="0"/>
              </a:rPr>
              <a:t>Employs</a:t>
            </a:r>
            <a:r>
              <a:rPr kumimoji="1" lang="en-US" altLang="ja-JP" sz="800" baseline="0" dirty="0">
                <a:latin typeface="Verdana" pitchFamily="34" charset="0"/>
                <a:cs typeface="Verdana" pitchFamily="34" charset="0"/>
              </a:rPr>
              <a:t> 250 people</a:t>
            </a:r>
            <a:endParaRPr kumimoji="1" lang="ja-JP" altLang="en-US" sz="80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2" name="テキスト ボックス 36"/>
          <p:cNvSpPr txBox="1"/>
          <p:nvPr/>
        </p:nvSpPr>
        <p:spPr bwMode="auto">
          <a:xfrm>
            <a:off x="7391400" y="6019800"/>
            <a:ext cx="962025" cy="46614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>
                <a:latin typeface="Verdana" pitchFamily="34" charset="0"/>
                <a:cs typeface="Verdana" pitchFamily="34" charset="0"/>
              </a:rPr>
              <a:t>Employs</a:t>
            </a:r>
            <a:r>
              <a:rPr kumimoji="1" lang="en-US" altLang="ja-JP" sz="800" baseline="0" dirty="0">
                <a:latin typeface="Verdana" pitchFamily="34" charset="0"/>
                <a:cs typeface="Verdana" pitchFamily="34" charset="0"/>
              </a:rPr>
              <a:t> </a:t>
            </a:r>
            <a:r>
              <a:rPr kumimoji="1" lang="en-US" altLang="ja-JP" sz="800" baseline="0" dirty="0" smtClean="0">
                <a:latin typeface="Verdana" pitchFamily="34" charset="0"/>
                <a:cs typeface="Verdana" pitchFamily="34" charset="0"/>
              </a:rPr>
              <a:t>over</a:t>
            </a:r>
            <a:r>
              <a:rPr kumimoji="1" lang="en-US" altLang="ja-JP" sz="800" dirty="0" smtClean="0">
                <a:latin typeface="Verdana" pitchFamily="34" charset="0"/>
                <a:cs typeface="Verdana" pitchFamily="34" charset="0"/>
              </a:rPr>
              <a:t> 4</a:t>
            </a:r>
            <a:r>
              <a:rPr kumimoji="1" lang="en-US" altLang="ja-JP" sz="800" baseline="0" dirty="0" smtClean="0">
                <a:latin typeface="Verdana" pitchFamily="34" charset="0"/>
                <a:cs typeface="Verdana" pitchFamily="34" charset="0"/>
              </a:rPr>
              <a:t>50 </a:t>
            </a:r>
            <a:r>
              <a:rPr kumimoji="1" lang="en-US" altLang="ja-JP" sz="800" baseline="0" dirty="0">
                <a:latin typeface="Verdana" pitchFamily="34" charset="0"/>
                <a:cs typeface="Verdana" pitchFamily="34" charset="0"/>
              </a:rPr>
              <a:t>people</a:t>
            </a:r>
            <a:endParaRPr kumimoji="1" lang="ja-JP" altLang="en-US" sz="80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3" name="星 12 42"/>
          <p:cNvSpPr/>
          <p:nvPr/>
        </p:nvSpPr>
        <p:spPr>
          <a:xfrm>
            <a:off x="6705600" y="1600200"/>
            <a:ext cx="1090083" cy="508000"/>
          </a:xfrm>
          <a:prstGeom prst="star12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4" name="星 12 43"/>
          <p:cNvSpPr/>
          <p:nvPr/>
        </p:nvSpPr>
        <p:spPr>
          <a:xfrm>
            <a:off x="7020272" y="3140968"/>
            <a:ext cx="1090083" cy="508000"/>
          </a:xfrm>
          <a:prstGeom prst="star12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45" name="テキスト ボックス 31"/>
          <p:cNvSpPr txBox="1"/>
          <p:nvPr/>
        </p:nvSpPr>
        <p:spPr bwMode="auto">
          <a:xfrm>
            <a:off x="7092280" y="3212976"/>
            <a:ext cx="962025" cy="46614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>
                <a:latin typeface="Verdana" pitchFamily="34" charset="0"/>
                <a:cs typeface="Verdana" pitchFamily="34" charset="0"/>
              </a:rPr>
              <a:t>Employs</a:t>
            </a:r>
            <a:r>
              <a:rPr kumimoji="1" lang="en-US" altLang="ja-JP" sz="800" baseline="0" dirty="0">
                <a:latin typeface="Verdana" pitchFamily="34" charset="0"/>
                <a:cs typeface="Verdana" pitchFamily="34" charset="0"/>
              </a:rPr>
              <a:t> </a:t>
            </a:r>
            <a:r>
              <a:rPr kumimoji="1" lang="en-US" altLang="ja-JP" sz="800" baseline="0" dirty="0" smtClean="0">
                <a:latin typeface="Verdana" pitchFamily="34" charset="0"/>
                <a:cs typeface="Verdana" pitchFamily="34" charset="0"/>
              </a:rPr>
              <a:t>1050 </a:t>
            </a:r>
            <a:r>
              <a:rPr kumimoji="1" lang="en-US" altLang="ja-JP" sz="800" baseline="0" dirty="0">
                <a:latin typeface="Verdana" pitchFamily="34" charset="0"/>
                <a:cs typeface="Verdana" pitchFamily="34" charset="0"/>
              </a:rPr>
              <a:t>Floridians</a:t>
            </a:r>
            <a:endParaRPr kumimoji="1" lang="ja-JP" altLang="en-US" sz="80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6" name="テキスト ボックス 39"/>
          <p:cNvSpPr txBox="1"/>
          <p:nvPr/>
        </p:nvSpPr>
        <p:spPr bwMode="auto">
          <a:xfrm>
            <a:off x="6781800" y="1600200"/>
            <a:ext cx="962025" cy="46614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>
                <a:latin typeface="Verdana" pitchFamily="34" charset="0"/>
                <a:cs typeface="Verdana" pitchFamily="34" charset="0"/>
              </a:rPr>
              <a:t>Employs</a:t>
            </a:r>
            <a:r>
              <a:rPr kumimoji="1" lang="en-US" altLang="ja-JP" sz="800" baseline="0" dirty="0">
                <a:latin typeface="Verdana" pitchFamily="34" charset="0"/>
                <a:cs typeface="Verdana" pitchFamily="34" charset="0"/>
              </a:rPr>
              <a:t> 240 people</a:t>
            </a:r>
            <a:endParaRPr kumimoji="1" lang="ja-JP" altLang="en-US" sz="80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19800" y="464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7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209800"/>
            <a:ext cx="304800" cy="304800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6400800" y="2209800"/>
            <a:ext cx="7620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Terumo BCT</a:t>
            </a:r>
            <a:endParaRPr lang="en-US" sz="800" dirty="0"/>
          </a:p>
        </p:txBody>
      </p:sp>
      <p:sp>
        <p:nvSpPr>
          <p:cNvPr id="41" name="TextBox 40"/>
          <p:cNvSpPr txBox="1"/>
          <p:nvPr/>
        </p:nvSpPr>
        <p:spPr>
          <a:xfrm>
            <a:off x="5105400" y="1371600"/>
            <a:ext cx="6096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NTT Data</a:t>
            </a:r>
            <a:endParaRPr lang="en-US" sz="800" dirty="0"/>
          </a:p>
        </p:txBody>
      </p:sp>
      <p:pic>
        <p:nvPicPr>
          <p:cNvPr id="48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447800"/>
            <a:ext cx="304800" cy="304800"/>
          </a:xfrm>
          <a:prstGeom prst="rect">
            <a:avLst/>
          </a:prstGeom>
          <a:noFill/>
        </p:spPr>
      </p:pic>
      <p:pic>
        <p:nvPicPr>
          <p:cNvPr id="49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895600"/>
            <a:ext cx="304800" cy="304800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5334000" y="2971800"/>
            <a:ext cx="6858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Mitsukoshi</a:t>
            </a:r>
            <a:endParaRPr lang="en-US" sz="800" dirty="0"/>
          </a:p>
        </p:txBody>
      </p:sp>
      <p:pic>
        <p:nvPicPr>
          <p:cNvPr id="51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419600"/>
            <a:ext cx="304800" cy="304800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7315200" y="4343400"/>
            <a:ext cx="9144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TBC Corporation</a:t>
            </a:r>
            <a:endParaRPr lang="en-US" sz="800" dirty="0"/>
          </a:p>
        </p:txBody>
      </p:sp>
      <p:sp>
        <p:nvSpPr>
          <p:cNvPr id="53" name="スライド番号プレースホルダ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4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5334000"/>
            <a:ext cx="304800" cy="304800"/>
          </a:xfrm>
          <a:prstGeom prst="rect">
            <a:avLst/>
          </a:prstGeom>
          <a:noFill/>
        </p:spPr>
      </p:pic>
      <p:sp>
        <p:nvSpPr>
          <p:cNvPr id="55" name="TextBox 54"/>
          <p:cNvSpPr txBox="1"/>
          <p:nvPr/>
        </p:nvSpPr>
        <p:spPr>
          <a:xfrm>
            <a:off x="7162800" y="5029200"/>
            <a:ext cx="11430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Crystal Mover Services</a:t>
            </a:r>
            <a:endParaRPr lang="en-US" sz="800" dirty="0"/>
          </a:p>
        </p:txBody>
      </p:sp>
      <p:pic>
        <p:nvPicPr>
          <p:cNvPr id="56" name="Picture 3" descr="C:\Users\D05122\AppData\Local\Microsoft\Windows\Temporary Internet Files\Content.IE5\2JCYG6G2\394580430943859083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371600"/>
            <a:ext cx="304800" cy="304800"/>
          </a:xfrm>
          <a:prstGeom prst="rect">
            <a:avLst/>
          </a:prstGeom>
          <a:noFill/>
        </p:spPr>
      </p:pic>
      <p:sp>
        <p:nvSpPr>
          <p:cNvPr id="57" name="TextBox 56"/>
          <p:cNvSpPr txBox="1"/>
          <p:nvPr/>
        </p:nvSpPr>
        <p:spPr>
          <a:xfrm>
            <a:off x="838200" y="1752600"/>
            <a:ext cx="762000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Hitachi Cable</a:t>
            </a:r>
            <a:endParaRPr lang="en-US" sz="800" dirty="0"/>
          </a:p>
        </p:txBody>
      </p:sp>
      <p:sp>
        <p:nvSpPr>
          <p:cNvPr id="58" name="Explosion 1 57"/>
          <p:cNvSpPr/>
          <p:nvPr/>
        </p:nvSpPr>
        <p:spPr>
          <a:xfrm>
            <a:off x="838200" y="1905000"/>
            <a:ext cx="1295400" cy="685800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Employs 320 people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General Overview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396240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>
                <a:latin typeface="Copperplate Gothic Light" pitchFamily="34" charset="0"/>
              </a:rPr>
              <a:t>Free Trade Area of </a:t>
            </a:r>
            <a:r>
              <a:rPr lang="en-US" sz="1200" b="1" dirty="0" smtClean="0">
                <a:latin typeface="Copperplate Gothic Light" pitchFamily="34" charset="0"/>
              </a:rPr>
              <a:t>800 Million People</a:t>
            </a:r>
          </a:p>
          <a:p>
            <a:pPr>
              <a:buNone/>
            </a:pPr>
            <a:endParaRPr lang="en-US" sz="400" dirty="0" smtClean="0">
              <a:latin typeface="Copperplate Gothic Light" pitchFamily="34" charset="0"/>
            </a:endParaRPr>
          </a:p>
          <a:p>
            <a:pPr>
              <a:buNone/>
            </a:pPr>
            <a:r>
              <a:rPr lang="en-US" sz="1200" dirty="0" smtClean="0">
                <a:latin typeface="Copperplate Gothic Light" pitchFamily="34" charset="0"/>
              </a:rPr>
              <a:t>Represents nearly </a:t>
            </a:r>
            <a:r>
              <a:rPr lang="en-US" sz="1200" b="1" dirty="0" smtClean="0">
                <a:latin typeface="Copperplate Gothic Light" pitchFamily="34" charset="0"/>
              </a:rPr>
              <a:t>40% of Global GDP</a:t>
            </a:r>
          </a:p>
          <a:p>
            <a:pPr>
              <a:buNone/>
            </a:pPr>
            <a:endParaRPr lang="en-US" sz="400" dirty="0" smtClean="0">
              <a:latin typeface="Copperplate Gothic Light" pitchFamily="34" charset="0"/>
            </a:endParaRPr>
          </a:p>
          <a:p>
            <a:pPr>
              <a:buNone/>
            </a:pPr>
            <a:r>
              <a:rPr lang="en-US" sz="1200" dirty="0" smtClean="0">
                <a:latin typeface="Copperplate Gothic Light" pitchFamily="34" charset="0"/>
              </a:rPr>
              <a:t>Represents </a:t>
            </a:r>
            <a:r>
              <a:rPr lang="en-US" sz="1200" b="1" dirty="0" smtClean="0">
                <a:latin typeface="Copperplate Gothic Light" pitchFamily="34" charset="0"/>
              </a:rPr>
              <a:t>33% of total Global Trade</a:t>
            </a:r>
          </a:p>
          <a:p>
            <a:pPr>
              <a:buNone/>
            </a:pPr>
            <a:endParaRPr lang="en-US" sz="1000" dirty="0" smtClean="0">
              <a:latin typeface="Copperplate Gothic Ligh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1189672"/>
            <a:ext cx="411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u="sng" dirty="0" smtClean="0">
                <a:latin typeface="Copperplate Gothic Light" pitchFamily="34" charset="0"/>
              </a:rPr>
              <a:t>12 Asia-Pacific countries including Japan and US signed TPP on February 4</a:t>
            </a:r>
            <a:r>
              <a:rPr lang="en-US" sz="1600" b="1" u="sng" baseline="30000" dirty="0" smtClean="0">
                <a:latin typeface="Copperplate Gothic Light" pitchFamily="34" charset="0"/>
              </a:rPr>
              <a:t>th</a:t>
            </a:r>
            <a:r>
              <a:rPr lang="en-US" sz="1600" b="1" u="sng" dirty="0" smtClean="0">
                <a:latin typeface="Copperplate Gothic Light" pitchFamily="34" charset="0"/>
              </a:rPr>
              <a:t>, 2016</a:t>
            </a:r>
          </a:p>
          <a:p>
            <a:pPr algn="ctr"/>
            <a:r>
              <a:rPr lang="en-US" sz="1200" dirty="0" smtClean="0">
                <a:latin typeface="Copperplate Gothic Light" pitchFamily="34" charset="0"/>
              </a:rPr>
              <a:t>with ratification process to follow</a:t>
            </a:r>
          </a:p>
          <a:p>
            <a:pPr algn="ctr"/>
            <a:endParaRPr lang="en-US" sz="1200" dirty="0" smtClean="0">
              <a:latin typeface="Copperplate Gothic Light" pitchFamily="34" charset="0"/>
            </a:endParaRPr>
          </a:p>
          <a:p>
            <a:pPr algn="ctr"/>
            <a:r>
              <a:rPr lang="en-US" sz="1200" dirty="0" smtClean="0">
                <a:latin typeface="Copperplate Gothic Light" pitchFamily="34" charset="0"/>
              </a:rPr>
              <a:t>* Some Asian Countries already Expressed Interest to join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Copperplate Gothic Bold" pitchFamily="34" charset="0"/>
                <a:ea typeface="+mj-ea"/>
                <a:cs typeface="+mj-cs"/>
              </a:rPr>
              <a:t>TPP OVERVIEW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pperplate Gothic Bold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29718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Labor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enforce </a:t>
            </a:r>
            <a:r>
              <a:rPr lang="en-US" sz="1200" dirty="0" err="1" smtClean="0">
                <a:latin typeface="Copperplate Gothic Light" pitchFamily="34" charset="0"/>
              </a:rPr>
              <a:t>i.l.o</a:t>
            </a:r>
            <a:r>
              <a:rPr lang="en-US" sz="1200" dirty="0" smtClean="0">
                <a:latin typeface="Copperplate Gothic Light" pitchFamily="34" charset="0"/>
              </a:rPr>
              <a:t>. labor standards**</a:t>
            </a:r>
            <a:endParaRPr lang="en-US" sz="1200" b="1" dirty="0">
              <a:latin typeface="Copperplate Gothic Ligh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3276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Environment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Combat wildlife trafficking and promote higher environmental standards**</a:t>
            </a:r>
            <a:endParaRPr lang="en-US" sz="1200" b="1" dirty="0">
              <a:latin typeface="Copperplate Gothic Ligh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1910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E-Commerce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Facilitate Internet-based commerce, protect digital freedom, and preserve open Internet access**</a:t>
            </a:r>
            <a:endParaRPr lang="en-US" sz="1200" b="1" dirty="0">
              <a:latin typeface="Copperplate Gothic Ligh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1910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Intellectual Property Rights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Stronger protection for patents, trademarks and copyrights</a:t>
            </a:r>
            <a:endParaRPr lang="en-US" sz="1200" b="1" dirty="0">
              <a:latin typeface="Copperplate Gothic Ligh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5257800"/>
            <a:ext cx="4191000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Services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reducing barriers and protection allowed only for positive list of services</a:t>
            </a:r>
          </a:p>
          <a:p>
            <a:r>
              <a:rPr lang="en-US" sz="1400" dirty="0" smtClean="0">
                <a:latin typeface="Copperplate Gothic Light" pitchFamily="34" charset="0"/>
              </a:rPr>
              <a:t> </a:t>
            </a:r>
            <a:endParaRPr lang="en-US" sz="1400" b="1" dirty="0">
              <a:latin typeface="Copperplate Gothic Ligh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800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Investment Rights</a:t>
            </a:r>
            <a:r>
              <a:rPr lang="en-US" sz="1200" dirty="0" smtClean="0">
                <a:latin typeface="Copperplate Gothic Light" pitchFamily="34" charset="0"/>
              </a:rPr>
              <a:t>: Protecting foreign Investment and strengthen Rule-of-Law</a:t>
            </a:r>
            <a:endParaRPr lang="en-US" sz="1200" b="1" dirty="0">
              <a:latin typeface="Copperplate Gothic Light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971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Trade in Goods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Elimination of more than 18,000 tariffs and limiting non-tariff barriers that discriminate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35814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Trade Facilitati</a:t>
            </a:r>
            <a:r>
              <a:rPr lang="en-US" sz="1200" b="1" dirty="0" smtClean="0">
                <a:latin typeface="Copperplate Gothic Light" pitchFamily="34" charset="0"/>
              </a:rPr>
              <a:t>on:</a:t>
            </a:r>
            <a:r>
              <a:rPr lang="en-US" sz="1200" dirty="0" smtClean="0">
                <a:latin typeface="Copperplate Gothic Light" pitchFamily="34" charset="0"/>
              </a:rPr>
              <a:t> Harmonization of Rules, Regulations and Procedures; and common Rules of Origin</a:t>
            </a:r>
            <a:endParaRPr lang="en-US" sz="1200" dirty="0">
              <a:latin typeface="Copperplate Gothic Light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4400" y="54102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Dispute Resolution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resolve disputes through an independent tribunal</a:t>
            </a:r>
            <a:endParaRPr lang="en-US" sz="1200" b="1" dirty="0">
              <a:latin typeface="Copperplate Gothic Light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0" y="3733800"/>
            <a:ext cx="441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Competition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Level Playing-Field for Private Sector vs. State-Owned Compa</a:t>
            </a:r>
            <a:r>
              <a:rPr lang="en-US" sz="1400" dirty="0" smtClean="0">
                <a:latin typeface="Copperplate Gothic Light" pitchFamily="34" charset="0"/>
              </a:rPr>
              <a:t>nies</a:t>
            </a:r>
            <a:endParaRPr lang="en-US" sz="1400" b="1" dirty="0">
              <a:latin typeface="Copperplate Gothic Light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24400" y="48006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opperplate Gothic Light" pitchFamily="34" charset="0"/>
              </a:rPr>
              <a:t>SME’s</a:t>
            </a:r>
            <a:r>
              <a:rPr lang="en-US" sz="1200" b="1" dirty="0" smtClean="0">
                <a:latin typeface="Copperplate Gothic Light" pitchFamily="34" charset="0"/>
              </a:rPr>
              <a:t>:</a:t>
            </a:r>
            <a:r>
              <a:rPr lang="en-US" sz="1200" dirty="0" smtClean="0">
                <a:latin typeface="Copperplate Gothic Light" pitchFamily="34" charset="0"/>
              </a:rPr>
              <a:t> streamline technical and administrative procedures to access new markets</a:t>
            </a:r>
            <a:endParaRPr lang="en-US" sz="1200" b="1" dirty="0">
              <a:latin typeface="Copperplate Gothic Light" pitchFamily="34" charset="0"/>
            </a:endParaRPr>
          </a:p>
        </p:txBody>
      </p:sp>
      <p:sp>
        <p:nvSpPr>
          <p:cNvPr id="22" name="TextBox 15"/>
          <p:cNvSpPr txBox="1"/>
          <p:nvPr/>
        </p:nvSpPr>
        <p:spPr>
          <a:xfrm>
            <a:off x="457200" y="2590800"/>
            <a:ext cx="1524000" cy="307777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opperplate Gothic Light" pitchFamily="34" charset="0"/>
              </a:rPr>
              <a:t>CHAPTERS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" y="6096000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pperplate Gothic Light" pitchFamily="34" charset="0"/>
              </a:rPr>
              <a:t>(**) Not Covered by WTO  Agreements</a:t>
            </a:r>
            <a:endParaRPr lang="en-US" sz="800" dirty="0">
              <a:latin typeface="Copperplate Gothic Light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2895600"/>
            <a:ext cx="83058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スライド番号プレースホルダ 24"/>
          <p:cNvSpPr txBox="1">
            <a:spLocks/>
          </p:cNvSpPr>
          <p:nvPr/>
        </p:nvSpPr>
        <p:spPr>
          <a:xfrm>
            <a:off x="8001000" y="632460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D6D444-53F4-4D0B-AE93-33954A7B364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9800" y="6096000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Copperplate Gothic Light" pitchFamily="34" charset="0"/>
              </a:rPr>
              <a:t>Source: U.S.T.R. (2015)</a:t>
            </a:r>
            <a:endParaRPr lang="en-US" sz="800" dirty="0">
              <a:latin typeface="Copperplate Gothic Light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TPP Countries account for </a:t>
            </a:r>
            <a:r>
              <a:rPr lang="en-US" b="1" dirty="0" smtClean="0">
                <a:latin typeface="Copperplate Gothic Light" pitchFamily="34" charset="0"/>
              </a:rPr>
              <a:t>45%</a:t>
            </a:r>
            <a:r>
              <a:rPr lang="en-US" dirty="0" smtClean="0">
                <a:latin typeface="Copperplate Gothic Light" pitchFamily="34" charset="0"/>
              </a:rPr>
              <a:t> of Total U.S. Goods Exports</a:t>
            </a:r>
          </a:p>
          <a:p>
            <a:pPr algn="ctr">
              <a:buNone/>
            </a:pPr>
            <a:endParaRPr lang="en-US" sz="22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b="1" dirty="0" smtClean="0">
                <a:latin typeface="Copperplate Gothic Light" pitchFamily="34" charset="0"/>
              </a:rPr>
              <a:t>3.1 Million </a:t>
            </a:r>
            <a:r>
              <a:rPr lang="en-US" dirty="0" smtClean="0">
                <a:latin typeface="Copperplate Gothic Light" pitchFamily="34" charset="0"/>
              </a:rPr>
              <a:t>U.S. Jobs supported by Goods Exported to TPP Countries</a:t>
            </a:r>
          </a:p>
          <a:p>
            <a:pPr algn="ctr">
              <a:buNone/>
            </a:pPr>
            <a:endParaRPr lang="en-US" sz="22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b="1" dirty="0" smtClean="0">
                <a:latin typeface="Copperplate Gothic Light" pitchFamily="34" charset="0"/>
              </a:rPr>
              <a:t>1.1 Million </a:t>
            </a:r>
            <a:r>
              <a:rPr lang="en-US" dirty="0" smtClean="0">
                <a:latin typeface="Copperplate Gothic Light" pitchFamily="34" charset="0"/>
              </a:rPr>
              <a:t>U.S. Jobs supported by Service Exports to TPP Countries</a:t>
            </a:r>
          </a:p>
          <a:p>
            <a:pPr algn="ctr">
              <a:buNone/>
            </a:pPr>
            <a:endParaRPr lang="en-US" sz="13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sz="2200" dirty="0" smtClean="0">
                <a:latin typeface="Copperplate Gothic Light" pitchFamily="34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algn="ctr">
              <a:buNone/>
            </a:pPr>
            <a:endParaRPr lang="en-US" sz="13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Levels the Playing Field for U.S. Industry &amp; Supports Jobs</a:t>
            </a:r>
          </a:p>
          <a:p>
            <a:pPr>
              <a:buNone/>
            </a:pPr>
            <a:endParaRPr lang="en-US" sz="20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reduction of tariffs, opening markets and equal/favorable treatment to foreign investors and service providers will boost exports, solidify economic growth, and create jobs in U.S.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opperplate Gothic Bold" pitchFamily="34" charset="0"/>
              </a:rPr>
              <a:t>Economic Benefits of TPP for U.S. </a:t>
            </a:r>
            <a:r>
              <a:rPr lang="en-US" sz="4000" b="1" dirty="0" smtClean="0">
                <a:latin typeface="Copperplate Gothic Bold" pitchFamily="34" charset="0"/>
              </a:rPr>
              <a:t>(1)</a:t>
            </a:r>
            <a:endParaRPr lang="en-US" sz="4000" b="1" dirty="0">
              <a:latin typeface="Copperplate Gothic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581400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Copperplate Gothic Light" pitchFamily="34" charset="0"/>
              </a:rPr>
              <a:t>Source: U.S.T.R. (2015)</a:t>
            </a:r>
            <a:endParaRPr lang="en-US" sz="800" dirty="0">
              <a:latin typeface="Copperplate Gothic Ligh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12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b="1" dirty="0" smtClean="0">
                <a:latin typeface="Copperplate Gothic Light" pitchFamily="34" charset="0"/>
              </a:rPr>
              <a:t>Eliminate 99.9% on more than 18,000 tariffs </a:t>
            </a:r>
          </a:p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on U.S. Goods Exports</a:t>
            </a:r>
          </a:p>
          <a:p>
            <a:pPr algn="ctr">
              <a:buNone/>
            </a:pPr>
            <a:endParaRPr lang="en-US" sz="2900" dirty="0" smtClean="0">
              <a:latin typeface="Copperplate Gothic Light" pitchFamily="34" charset="0"/>
            </a:endParaRPr>
          </a:p>
          <a:p>
            <a:pPr algn="ctr">
              <a:buNone/>
            </a:pPr>
            <a:endParaRPr lang="en-US" sz="15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Ensuring </a:t>
            </a:r>
            <a:r>
              <a:rPr lang="en-US" b="1" dirty="0" smtClean="0">
                <a:latin typeface="Copperplate Gothic Light" pitchFamily="34" charset="0"/>
              </a:rPr>
              <a:t>Foreign Regulations and Agricultural Inspections </a:t>
            </a:r>
            <a:r>
              <a:rPr lang="en-US" dirty="0" smtClean="0">
                <a:latin typeface="Copperplate Gothic Light" pitchFamily="34" charset="0"/>
              </a:rPr>
              <a:t>based on science, eliminating export subsidies, and minimizing unpredictable export bans.</a:t>
            </a:r>
          </a:p>
          <a:p>
            <a:pPr algn="ctr">
              <a:buNone/>
            </a:pPr>
            <a:endParaRPr lang="en-US" sz="29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Strong and balanced rules that</a:t>
            </a:r>
            <a:r>
              <a:rPr lang="en-US" b="1" dirty="0" smtClean="0">
                <a:latin typeface="Copperplate Gothic Light" pitchFamily="34" charset="0"/>
              </a:rPr>
              <a:t> Protect U.S. exports of Intellectual Property</a:t>
            </a:r>
            <a:r>
              <a:rPr lang="en-US" dirty="0" smtClean="0">
                <a:latin typeface="Copperplate Gothic Light" pitchFamily="34" charset="0"/>
              </a:rPr>
              <a:t>-related products and services and enable the full potential of scientific, technological and medical innovation</a:t>
            </a:r>
          </a:p>
          <a:p>
            <a:pPr algn="ctr">
              <a:buNone/>
            </a:pPr>
            <a:endParaRPr lang="en-US" sz="29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Copperplate Gothic Light" pitchFamily="34" charset="0"/>
              </a:rPr>
              <a:t>Provide </a:t>
            </a:r>
            <a:r>
              <a:rPr lang="en-US" b="1" dirty="0" smtClean="0">
                <a:latin typeface="Copperplate Gothic Light" pitchFamily="34" charset="0"/>
              </a:rPr>
              <a:t>Protection of U.S. Investments </a:t>
            </a:r>
            <a:r>
              <a:rPr lang="en-US" dirty="0" smtClean="0">
                <a:latin typeface="Copperplate Gothic Light" pitchFamily="34" charset="0"/>
              </a:rPr>
              <a:t>against discrimination and uncompensated expropriation of property, improve the cross-border flow of capital, and ensure a transparent and rules-based investor-state dispute settlement mechanism</a:t>
            </a:r>
          </a:p>
          <a:p>
            <a:pPr algn="ctr">
              <a:buNone/>
            </a:pPr>
            <a:r>
              <a:rPr lang="en-US" sz="1400" dirty="0" smtClean="0">
                <a:latin typeface="Copperplate Gothic Light" pitchFamily="34" charset="0"/>
              </a:rPr>
              <a:t> </a:t>
            </a:r>
            <a:endParaRPr lang="en-US" sz="2600" dirty="0" smtClean="0">
              <a:latin typeface="Copperplate Gothic Light" pitchFamily="34" charset="0"/>
            </a:endParaRPr>
          </a:p>
          <a:p>
            <a:pPr algn="r">
              <a:buNone/>
            </a:pPr>
            <a:r>
              <a:rPr lang="en-US" sz="900" dirty="0" smtClean="0">
                <a:latin typeface="Copperplate Gothic Light" pitchFamily="34" charset="0"/>
              </a:rPr>
              <a:t>Source: U.S.T.R. (2015)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6477000"/>
            <a:ext cx="1066800" cy="244475"/>
          </a:xfrm>
        </p:spPr>
        <p:txBody>
          <a:bodyPr/>
          <a:lstStyle/>
          <a:p>
            <a:fld id="{2AD6D444-53F4-4D0B-AE93-33954A7B36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opperplate Gothic Bold" pitchFamily="34" charset="0"/>
              </a:rPr>
              <a:t>Economic Benefits of TPP for U.S. </a:t>
            </a:r>
            <a:r>
              <a:rPr lang="en-US" sz="4000" b="1" dirty="0" smtClean="0">
                <a:latin typeface="Copperplate Gothic Bold" pitchFamily="34" charset="0"/>
              </a:rPr>
              <a:t>(2)</a:t>
            </a:r>
            <a:endParaRPr lang="en-US" b="1" dirty="0">
              <a:latin typeface="Copperplate Gothic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dirty="0" smtClean="0">
                <a:latin typeface="Copperplate Gothic Light" pitchFamily="34" charset="0"/>
              </a:rPr>
              <a:t>Small-to-Medium Size Enterprises (SMEs)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Stand to Benefit From Expedited clearing process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Assist Small Businesses Integrate in Global Supply chains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Access to Information for Free Trade utilization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SME Committee to provide recommendations to enhance TPP benefits</a:t>
            </a:r>
          </a:p>
          <a:p>
            <a:pPr lvl="1">
              <a:buNone/>
            </a:pPr>
            <a:endParaRPr lang="en-US" sz="900" dirty="0" smtClean="0">
              <a:latin typeface="Copperplate Gothic Light" pitchFamily="34" charset="0"/>
            </a:endParaRPr>
          </a:p>
          <a:p>
            <a:pPr>
              <a:buNone/>
            </a:pPr>
            <a:r>
              <a:rPr lang="en-US" b="1" dirty="0" smtClean="0">
                <a:latin typeface="Copperplate Gothic Light" pitchFamily="34" charset="0"/>
              </a:rPr>
              <a:t>Electronic Commerce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Unlock the potential of E-Commerce 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Maintain the internet free and open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Promote competitive access for telecomm suppliers</a:t>
            </a:r>
          </a:p>
          <a:p>
            <a:pPr lvl="1"/>
            <a:r>
              <a:rPr lang="en-US" sz="1900" dirty="0" smtClean="0">
                <a:latin typeface="Copperplate Gothic Light" pitchFamily="34" charset="0"/>
              </a:rPr>
              <a:t>Set digital trade rules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b="1" dirty="0" smtClean="0">
              <a:latin typeface="Copperplate Gothic Light" pitchFamily="34" charset="0"/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4200" b="1" dirty="0" smtClean="0">
                <a:latin typeface="Copperplate Gothic Light" pitchFamily="34" charset="0"/>
              </a:rPr>
              <a:t>Particular benefits </a:t>
            </a:r>
            <a:br>
              <a:rPr lang="en-US" sz="4200" b="1" dirty="0" smtClean="0">
                <a:latin typeface="Copperplate Gothic Light" pitchFamily="34" charset="0"/>
              </a:rPr>
            </a:br>
            <a:r>
              <a:rPr lang="en-US" sz="4200" b="1" dirty="0" smtClean="0">
                <a:latin typeface="Copperplate Gothic Light" pitchFamily="34" charset="0"/>
              </a:rPr>
              <a:t>for SMEs</a:t>
            </a:r>
            <a:endParaRPr lang="en-US" sz="4200" b="1" dirty="0">
              <a:latin typeface="Copperplate Gothic Light" pitchFamily="34" charset="0"/>
            </a:endParaRPr>
          </a:p>
        </p:txBody>
      </p:sp>
      <p:pic>
        <p:nvPicPr>
          <p:cNvPr id="1027" name="Picture 3" descr="C:\Users\D05122\Desktop\Pictures\TPP\Global Netwo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267200"/>
            <a:ext cx="1358900" cy="108712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010400" y="6172200"/>
            <a:ext cx="16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pperplate Gothic Light" pitchFamily="34" charset="0"/>
              </a:rPr>
              <a:t>Source: U.T.S.R. (2015)</a:t>
            </a:r>
            <a:endParaRPr lang="en-US" sz="800" dirty="0">
              <a:latin typeface="Copperplate Gothic Light" pitchFamily="34" charset="0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800" b="1" dirty="0" smtClean="0">
                <a:latin typeface="Copperplate Gothic Bold" pitchFamily="34" charset="0"/>
              </a:rPr>
              <a:t>Strategic Importance of </a:t>
            </a:r>
            <a:r>
              <a:rPr lang="en-US" sz="3800" b="1" dirty="0" err="1" smtClean="0">
                <a:latin typeface="Copperplate Gothic Bold" pitchFamily="34" charset="0"/>
              </a:rPr>
              <a:t>tpp</a:t>
            </a:r>
            <a:endParaRPr lang="en-US" sz="3800" b="1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1816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400" dirty="0" smtClean="0">
                <a:latin typeface="Copperplate Gothic Light" pitchFamily="34" charset="0"/>
              </a:rPr>
              <a:t>    Maintain U.S-Japan leadership role in the global trading system by helping write the rules.</a:t>
            </a:r>
          </a:p>
          <a:p>
            <a:pPr algn="ctr">
              <a:buNone/>
            </a:pPr>
            <a:endParaRPr lang="en-US" sz="1200" dirty="0" smtClean="0">
              <a:latin typeface="Copperplate Gothic Light" pitchFamily="34" charset="0"/>
            </a:endParaRPr>
          </a:p>
          <a:p>
            <a:pPr algn="ctr">
              <a:buNone/>
            </a:pPr>
            <a:endParaRPr lang="en-US" sz="1000" dirty="0" smtClean="0">
              <a:latin typeface="Copperplate Gothic Light" pitchFamily="34" charset="0"/>
            </a:endParaRPr>
          </a:p>
          <a:p>
            <a:pPr algn="ctr"/>
            <a:r>
              <a:rPr lang="en-US" sz="2400" dirty="0" smtClean="0">
                <a:latin typeface="Copperplate Gothic Light" pitchFamily="34" charset="0"/>
              </a:rPr>
              <a:t>     Solidifies the U.S.-Japan security Alliance</a:t>
            </a:r>
          </a:p>
          <a:p>
            <a:pPr algn="ctr">
              <a:buNone/>
            </a:pPr>
            <a:r>
              <a:rPr lang="en-US" sz="2400" dirty="0" smtClean="0">
                <a:latin typeface="Copperplate Gothic Light" pitchFamily="34" charset="0"/>
              </a:rPr>
              <a:t>              and economic relationship</a:t>
            </a:r>
          </a:p>
          <a:p>
            <a:pPr algn="ctr">
              <a:buNone/>
            </a:pPr>
            <a:endParaRPr lang="en-US" sz="13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sz="2400" dirty="0" smtClean="0">
                <a:latin typeface="Copperplate Gothic Light" pitchFamily="34" charset="0"/>
              </a:rPr>
              <a:t>Support Peace and Stability in the</a:t>
            </a:r>
          </a:p>
          <a:p>
            <a:pPr algn="ctr">
              <a:buNone/>
            </a:pPr>
            <a:r>
              <a:rPr lang="en-US" sz="2400" dirty="0" smtClean="0">
                <a:latin typeface="Copperplate Gothic Light" pitchFamily="34" charset="0"/>
              </a:rPr>
              <a:t> Asia-Pacific Region</a:t>
            </a:r>
          </a:p>
          <a:p>
            <a:pPr algn="ctr">
              <a:buNone/>
            </a:pPr>
            <a:endParaRPr lang="en-US" sz="2400" dirty="0" smtClean="0">
              <a:latin typeface="Copperplate Gothic Light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pperplate Gothic Light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pperplate Gothic Light" pitchFamily="34" charset="0"/>
            </a:endParaRPr>
          </a:p>
          <a:p>
            <a:pPr algn="ctr">
              <a:buNone/>
            </a:pPr>
            <a:r>
              <a:rPr lang="en-US" sz="2400" dirty="0" smtClean="0">
                <a:latin typeface="Copperplate Gothic Light" pitchFamily="34" charset="0"/>
              </a:rPr>
              <a:t>Promote a Rule-Based Economic System and Transparency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2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362200"/>
            <a:ext cx="652972" cy="457200"/>
          </a:xfrm>
          <a:prstGeom prst="rect">
            <a:avLst/>
          </a:prstGeom>
          <a:noFill/>
        </p:spPr>
      </p:pic>
      <p:pic>
        <p:nvPicPr>
          <p:cNvPr id="2055" name="Picture 7" descr="C:\Users\D05122\Desktop\Pictures\Asia-Pacific Reg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267200"/>
            <a:ext cx="1295400" cy="1005053"/>
          </a:xfrm>
          <a:prstGeom prst="rect">
            <a:avLst/>
          </a:prstGeom>
          <a:noFill/>
        </p:spPr>
      </p:pic>
      <p:pic>
        <p:nvPicPr>
          <p:cNvPr id="7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609600" cy="426831"/>
          </a:xfrm>
          <a:prstGeom prst="rect">
            <a:avLst/>
          </a:prstGeom>
          <a:noFill/>
        </p:spPr>
      </p:pic>
      <p:pic>
        <p:nvPicPr>
          <p:cNvPr id="10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0"/>
            <a:ext cx="609600" cy="426831"/>
          </a:xfrm>
          <a:prstGeom prst="rect">
            <a:avLst/>
          </a:prstGeom>
          <a:noFill/>
        </p:spPr>
      </p:pic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2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352800"/>
            <a:ext cx="609600" cy="4268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opperplate Gothic Bold" pitchFamily="34" charset="0"/>
              </a:rPr>
              <a:t>Japan – U.S. economic relations  </a:t>
            </a:r>
            <a:endParaRPr lang="en-US" b="1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Copperplate Gothic Light" pitchFamily="34" charset="0"/>
              </a:rPr>
              <a:t>Japan is the 5</a:t>
            </a:r>
            <a:r>
              <a:rPr lang="en-US" sz="2400" baseline="30000" dirty="0" smtClean="0">
                <a:latin typeface="Copperplate Gothic Light" pitchFamily="34" charset="0"/>
              </a:rPr>
              <a:t>th</a:t>
            </a:r>
            <a:r>
              <a:rPr lang="en-US" sz="2400" dirty="0" smtClean="0">
                <a:latin typeface="Copperplate Gothic Light" pitchFamily="34" charset="0"/>
              </a:rPr>
              <a:t> largest overseas market for combined U.S. goods and services, valued at </a:t>
            </a:r>
            <a:r>
              <a:rPr lang="en-US" sz="2400" b="1" dirty="0" smtClean="0">
                <a:latin typeface="Copperplate Gothic Light" pitchFamily="34" charset="0"/>
              </a:rPr>
              <a:t>$115 billion</a:t>
            </a:r>
          </a:p>
          <a:p>
            <a:pPr>
              <a:buNone/>
            </a:pPr>
            <a:endParaRPr lang="en-US" sz="1200" dirty="0" smtClean="0">
              <a:latin typeface="Copperplate Gothic Light" pitchFamily="34" charset="0"/>
            </a:endParaRPr>
          </a:p>
          <a:p>
            <a:pPr>
              <a:buNone/>
            </a:pPr>
            <a:endParaRPr lang="en-US" sz="1400" dirty="0" smtClean="0">
              <a:latin typeface="Copperplate Gothic Light" pitchFamily="34" charset="0"/>
            </a:endParaRPr>
          </a:p>
          <a:p>
            <a:r>
              <a:rPr lang="en-US" sz="2400" dirty="0" smtClean="0">
                <a:latin typeface="Copperplate Gothic Light" pitchFamily="34" charset="0"/>
              </a:rPr>
              <a:t>Japan is the 4</a:t>
            </a:r>
            <a:r>
              <a:rPr lang="en-US" sz="2400" baseline="30000" dirty="0" smtClean="0">
                <a:latin typeface="Copperplate Gothic Light" pitchFamily="34" charset="0"/>
              </a:rPr>
              <a:t>th</a:t>
            </a:r>
            <a:r>
              <a:rPr lang="en-US" sz="2400" dirty="0" smtClean="0">
                <a:latin typeface="Copperplate Gothic Light" pitchFamily="34" charset="0"/>
              </a:rPr>
              <a:t> largest overseas market for exports of agricultural and manufactured goods, valued at </a:t>
            </a:r>
            <a:r>
              <a:rPr lang="en-US" sz="2400" b="1" dirty="0" smtClean="0">
                <a:latin typeface="Copperplate Gothic Light" pitchFamily="34" charset="0"/>
              </a:rPr>
              <a:t>$67 billion</a:t>
            </a:r>
          </a:p>
          <a:p>
            <a:pPr>
              <a:buNone/>
            </a:pPr>
            <a:endParaRPr lang="en-US" sz="1200" dirty="0" smtClean="0">
              <a:latin typeface="Copperplate Gothic Light" pitchFamily="34" charset="0"/>
            </a:endParaRPr>
          </a:p>
          <a:p>
            <a:pPr>
              <a:buNone/>
            </a:pPr>
            <a:endParaRPr lang="en-US" sz="1400" dirty="0" smtClean="0">
              <a:latin typeface="Copperplate Gothic Light" pitchFamily="34" charset="0"/>
            </a:endParaRPr>
          </a:p>
          <a:p>
            <a:r>
              <a:rPr lang="en-US" sz="2400" dirty="0" smtClean="0">
                <a:latin typeface="Copperplate Gothic Light" pitchFamily="34" charset="0"/>
              </a:rPr>
              <a:t>Japan is the 3</a:t>
            </a:r>
            <a:r>
              <a:rPr lang="en-US" sz="2400" baseline="30000" dirty="0" smtClean="0">
                <a:latin typeface="Copperplate Gothic Light" pitchFamily="34" charset="0"/>
              </a:rPr>
              <a:t>rd</a:t>
            </a:r>
            <a:r>
              <a:rPr lang="en-US" sz="2400" dirty="0" smtClean="0">
                <a:latin typeface="Copperplate Gothic Light" pitchFamily="34" charset="0"/>
              </a:rPr>
              <a:t> largest overseas market for U.S. services exports, valued at </a:t>
            </a:r>
            <a:r>
              <a:rPr lang="en-US" sz="2400" b="1" dirty="0" smtClean="0">
                <a:latin typeface="Copperplate Gothic Light" pitchFamily="34" charset="0"/>
              </a:rPr>
              <a:t>$47 billion</a:t>
            </a:r>
          </a:p>
          <a:p>
            <a:pPr>
              <a:buNone/>
            </a:pPr>
            <a:endParaRPr lang="en-US" sz="2400" dirty="0" smtClean="0">
              <a:latin typeface="Copperplate Gothic Light" pitchFamily="34" charset="0"/>
            </a:endParaRPr>
          </a:p>
          <a:p>
            <a:r>
              <a:rPr lang="en-US" sz="2400" dirty="0" smtClean="0">
                <a:latin typeface="Copperplate Gothic Light" pitchFamily="34" charset="0"/>
              </a:rPr>
              <a:t>Japan is the 2</a:t>
            </a:r>
            <a:r>
              <a:rPr lang="en-US" sz="2400" baseline="30000" dirty="0" smtClean="0">
                <a:latin typeface="Copperplate Gothic Light" pitchFamily="34" charset="0"/>
              </a:rPr>
              <a:t>nd</a:t>
            </a:r>
            <a:r>
              <a:rPr lang="en-US" sz="2400" dirty="0" smtClean="0">
                <a:latin typeface="Copperplate Gothic Light" pitchFamily="34" charset="0"/>
              </a:rPr>
              <a:t> largest foreign investors in the U.S., contributing to </a:t>
            </a:r>
            <a:r>
              <a:rPr lang="en-US" sz="2400" b="1" dirty="0" smtClean="0">
                <a:latin typeface="Copperplate Gothic Light" pitchFamily="34" charset="0"/>
              </a:rPr>
              <a:t>720,000 jobs </a:t>
            </a:r>
            <a:r>
              <a:rPr lang="en-US" sz="2400" dirty="0" smtClean="0">
                <a:latin typeface="Copperplate Gothic Light" pitchFamily="34" charset="0"/>
              </a:rPr>
              <a:t>with an average wage of $79,000</a:t>
            </a:r>
          </a:p>
          <a:p>
            <a:pPr>
              <a:buNone/>
            </a:pPr>
            <a:endParaRPr lang="en-US" sz="1100" dirty="0" smtClean="0"/>
          </a:p>
          <a:p>
            <a:pPr algn="r">
              <a:buNone/>
            </a:pPr>
            <a:r>
              <a:rPr lang="en-US" sz="1100" dirty="0" smtClean="0"/>
              <a:t>Source: U.S.-Japan Business Council (2015)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6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609600" cy="426831"/>
          </a:xfrm>
          <a:prstGeom prst="rect">
            <a:avLst/>
          </a:prstGeom>
          <a:noFill/>
        </p:spPr>
      </p:pic>
      <p:pic>
        <p:nvPicPr>
          <p:cNvPr id="7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19400"/>
            <a:ext cx="609600" cy="426831"/>
          </a:xfrm>
          <a:prstGeom prst="rect">
            <a:avLst/>
          </a:prstGeom>
          <a:noFill/>
        </p:spPr>
      </p:pic>
      <p:pic>
        <p:nvPicPr>
          <p:cNvPr id="8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038600"/>
            <a:ext cx="609600" cy="426831"/>
          </a:xfrm>
          <a:prstGeom prst="rect">
            <a:avLst/>
          </a:prstGeom>
          <a:noFill/>
        </p:spPr>
      </p:pic>
      <p:pic>
        <p:nvPicPr>
          <p:cNvPr id="9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953000"/>
            <a:ext cx="609600" cy="426831"/>
          </a:xfrm>
          <a:prstGeom prst="rect">
            <a:avLst/>
          </a:prstGeom>
          <a:noFill/>
        </p:spPr>
      </p:pic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/>
          </a:solidFill>
          <a:ln w="3175">
            <a:noFill/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opperplate Gothic Bold" pitchFamily="34" charset="0"/>
              </a:rPr>
              <a:t>FLORIDA – TPP PARTNERS</a:t>
            </a:r>
            <a:endParaRPr lang="en-US" b="1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486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pperplate Gothic Light" pitchFamily="34" charset="0"/>
              </a:rPr>
              <a:t>       </a:t>
            </a:r>
            <a:r>
              <a:rPr lang="en-US" b="1" dirty="0" smtClean="0">
                <a:latin typeface="Copperplate Gothic Light" pitchFamily="34" charset="0"/>
              </a:rPr>
              <a:t>1,300+</a:t>
            </a:r>
            <a:r>
              <a:rPr lang="en-US" dirty="0" smtClean="0">
                <a:latin typeface="Copperplate Gothic Light" pitchFamily="34" charset="0"/>
              </a:rPr>
              <a:t> Florida companies are subsidiaries of companies from TPP countries.</a:t>
            </a:r>
          </a:p>
          <a:p>
            <a:pPr>
              <a:buNone/>
            </a:pPr>
            <a:endParaRPr lang="en-US" dirty="0" smtClean="0">
              <a:latin typeface="Copperplate Gothic Light" pitchFamily="34" charset="0"/>
            </a:endParaRPr>
          </a:p>
          <a:p>
            <a:pPr>
              <a:buNone/>
            </a:pPr>
            <a:r>
              <a:rPr lang="en-US" dirty="0" smtClean="0">
                <a:latin typeface="Copperplate Gothic Light" pitchFamily="34" charset="0"/>
              </a:rPr>
              <a:t>       Nearly </a:t>
            </a:r>
            <a:r>
              <a:rPr lang="en-US" b="1" u="sng" dirty="0" smtClean="0">
                <a:latin typeface="Copperplate Gothic Light" pitchFamily="34" charset="0"/>
              </a:rPr>
              <a:t>942,000</a:t>
            </a:r>
            <a:r>
              <a:rPr lang="en-US" dirty="0" smtClean="0">
                <a:latin typeface="Copperplate Gothic Light" pitchFamily="34" charset="0"/>
              </a:rPr>
              <a:t> jobs in Florida are supported by trade with TPP countries.</a:t>
            </a:r>
          </a:p>
          <a:p>
            <a:pPr>
              <a:buNone/>
            </a:pPr>
            <a:endParaRPr lang="en-US" dirty="0" smtClean="0">
              <a:latin typeface="Copperplate Gothic Light" pitchFamily="34" charset="0"/>
            </a:endParaRPr>
          </a:p>
          <a:p>
            <a:pPr>
              <a:buNone/>
            </a:pPr>
            <a:r>
              <a:rPr lang="en-US" dirty="0" smtClean="0">
                <a:latin typeface="Copperplate Gothic Light" pitchFamily="34" charset="0"/>
              </a:rPr>
              <a:t>        </a:t>
            </a:r>
            <a:r>
              <a:rPr lang="en-US" b="1" u="sng" dirty="0" smtClean="0">
                <a:latin typeface="Copperplate Gothic Light" pitchFamily="34" charset="0"/>
              </a:rPr>
              <a:t>22%</a:t>
            </a:r>
            <a:r>
              <a:rPr lang="en-US" dirty="0" smtClean="0">
                <a:latin typeface="Copperplate Gothic Light" pitchFamily="34" charset="0"/>
              </a:rPr>
              <a:t> of Florida goods exported overseas are bound for TPP countries.</a:t>
            </a:r>
          </a:p>
          <a:p>
            <a:pPr>
              <a:buNone/>
            </a:pPr>
            <a:endParaRPr lang="en-US" dirty="0" smtClean="0">
              <a:latin typeface="Copperplate Gothic Light" pitchFamily="34" charset="0"/>
            </a:endParaRPr>
          </a:p>
          <a:p>
            <a:pPr>
              <a:buNone/>
            </a:pPr>
            <a:r>
              <a:rPr lang="en-US" dirty="0" smtClean="0">
                <a:latin typeface="Copperplate Gothic Light" pitchFamily="34" charset="0"/>
              </a:rPr>
              <a:t>        Florida exported </a:t>
            </a:r>
            <a:r>
              <a:rPr lang="en-US" b="1" u="sng" dirty="0" smtClean="0">
                <a:latin typeface="Copperplate Gothic Light" pitchFamily="34" charset="0"/>
              </a:rPr>
              <a:t>$12.5 billion</a:t>
            </a:r>
            <a:r>
              <a:rPr lang="en-US" dirty="0" smtClean="0">
                <a:latin typeface="Copperplate Gothic Light" pitchFamily="34" charset="0"/>
              </a:rPr>
              <a:t> worth of goods to TPP countries (out of total of $58.5 Billion)</a:t>
            </a:r>
          </a:p>
          <a:p>
            <a:pPr>
              <a:buNone/>
            </a:pPr>
            <a:endParaRPr lang="en-US" dirty="0" smtClean="0">
              <a:latin typeface="Copperplate Gothic Light" pitchFamily="34" charset="0"/>
            </a:endParaRPr>
          </a:p>
          <a:p>
            <a:pPr>
              <a:buNone/>
            </a:pPr>
            <a:r>
              <a:rPr lang="en-US" dirty="0" smtClean="0">
                <a:latin typeface="Copperplate Gothic Light" pitchFamily="34" charset="0"/>
              </a:rPr>
              <a:t>        </a:t>
            </a:r>
            <a:endParaRPr lang="en-US" sz="1900" dirty="0" smtClean="0"/>
          </a:p>
          <a:p>
            <a:pPr algn="r">
              <a:buNone/>
            </a:pPr>
            <a:r>
              <a:rPr lang="en-US" sz="1200" dirty="0" smtClean="0"/>
              <a:t>Source: Business Roundtable (2015)</a:t>
            </a:r>
          </a:p>
          <a:p>
            <a:pPr algn="r">
              <a:buNone/>
            </a:pPr>
            <a:r>
              <a:rPr lang="en-US" sz="1200" dirty="0" smtClean="0"/>
              <a:t>Source: Florida Ports Council (2015)</a:t>
            </a:r>
            <a:endParaRPr lang="en-US" dirty="0" smtClean="0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4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191000"/>
            <a:ext cx="609600" cy="578138"/>
          </a:xfrm>
          <a:prstGeom prst="rect">
            <a:avLst/>
          </a:prstGeom>
          <a:noFill/>
        </p:spPr>
      </p:pic>
      <p:pic>
        <p:nvPicPr>
          <p:cNvPr id="15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124200"/>
            <a:ext cx="609600" cy="578138"/>
          </a:xfrm>
          <a:prstGeom prst="rect">
            <a:avLst/>
          </a:prstGeom>
          <a:noFill/>
        </p:spPr>
      </p:pic>
      <p:pic>
        <p:nvPicPr>
          <p:cNvPr id="16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609600" cy="578138"/>
          </a:xfrm>
          <a:prstGeom prst="rect">
            <a:avLst/>
          </a:prstGeom>
          <a:noFill/>
        </p:spPr>
      </p:pic>
      <p:pic>
        <p:nvPicPr>
          <p:cNvPr id="17" name="Picture 4" descr="C:\Users\D05122\Desktop\Pictures\US-Japan Fla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609600" cy="578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761999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pperplate Gothic Bold" pitchFamily="34" charset="0"/>
              </a:rPr>
              <a:t>FLORIDA-JAPAN (trade)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229600" cy="5486400"/>
          </a:xfrm>
        </p:spPr>
        <p:txBody>
          <a:bodyPr anchor="ctr">
            <a:normAutofit fontScale="25000" lnSpcReduction="20000"/>
          </a:bodyPr>
          <a:lstStyle/>
          <a:p>
            <a:endParaRPr lang="en-US" sz="8800" b="1" dirty="0" smtClean="0"/>
          </a:p>
          <a:p>
            <a:pPr algn="l"/>
            <a:endParaRPr lang="en-US" sz="7200" dirty="0" smtClean="0">
              <a:solidFill>
                <a:schemeClr val="tx1"/>
              </a:solidFill>
              <a:latin typeface="Copperplate Gothic Light" pitchFamily="34" charset="0"/>
            </a:endParaRP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Total Florida Goods &amp; Services Exports = $4.1 billion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  <a:latin typeface="Copperplate Gothic Light" pitchFamily="34" charset="0"/>
              </a:rPr>
              <a:t> 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Total Florida-Origin Goods Exports = $1.1 billion</a:t>
            </a:r>
          </a:p>
          <a:p>
            <a:pPr algn="l"/>
            <a:endParaRPr lang="en-US" dirty="0" smtClean="0">
              <a:solidFill>
                <a:schemeClr val="tx1"/>
              </a:solidFill>
              <a:latin typeface="Copperplate Gothic Light" pitchFamily="34" charset="0"/>
            </a:endParaRPr>
          </a:p>
          <a:p>
            <a:pPr algn="l"/>
            <a:r>
              <a:rPr lang="en-US" altLang="ja-JP" sz="4000" dirty="0" smtClean="0">
                <a:solidFill>
                  <a:schemeClr val="tx1"/>
                </a:solidFill>
              </a:rPr>
              <a:t>					          Source: Business Roundtable (2015)</a:t>
            </a:r>
            <a:endParaRPr lang="en-US" sz="4000" dirty="0" smtClean="0">
              <a:solidFill>
                <a:schemeClr val="tx1"/>
              </a:solidFill>
              <a:latin typeface="Copperplate Gothic Light" pitchFamily="34" charset="0"/>
            </a:endParaRPr>
          </a:p>
          <a:p>
            <a:pPr algn="l"/>
            <a:endParaRPr lang="en-US" sz="9600" dirty="0" smtClean="0">
              <a:solidFill>
                <a:schemeClr val="tx1"/>
              </a:solidFill>
              <a:latin typeface="Copperplate Gothic Light" pitchFamily="34" charset="0"/>
            </a:endParaRPr>
          </a:p>
          <a:p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Japan is the largest export market for Florida Grapefruits</a:t>
            </a:r>
          </a:p>
          <a:p>
            <a:r>
              <a:rPr lang="en-US" sz="4800" dirty="0" smtClean="0">
                <a:solidFill>
                  <a:schemeClr val="tx1"/>
                </a:solidFill>
                <a:latin typeface="Copperplate Gothic Light" pitchFamily="34" charset="0"/>
              </a:rPr>
              <a:t>** gradual reduction of 10% tariff to zero within six years **</a:t>
            </a:r>
          </a:p>
          <a:p>
            <a:pPr algn="l"/>
            <a:endParaRPr lang="en-US" sz="7200" dirty="0" smtClean="0">
              <a:solidFill>
                <a:schemeClr val="tx1"/>
              </a:solidFill>
              <a:latin typeface="Copperplate Gothic Light" pitchFamily="34" charset="0"/>
            </a:endParaRPr>
          </a:p>
          <a:p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With the Panama Canal Expansion, TPP will increase cargo traffic benefitting  Florida’s ports</a:t>
            </a:r>
          </a:p>
          <a:p>
            <a:r>
              <a:rPr lang="en-US" sz="4800" dirty="0" smtClean="0">
                <a:solidFill>
                  <a:schemeClr val="tx1"/>
                </a:solidFill>
                <a:latin typeface="Copperplate Gothic Light" pitchFamily="34" charset="0"/>
              </a:rPr>
              <a:t>** Florida’s 15 Deepwater Seaports support 700,000 jobs (directly and indirectly) and account for 11.5% of the state’s economy **</a:t>
            </a:r>
          </a:p>
          <a:p>
            <a:pPr algn="l"/>
            <a:endParaRPr lang="en-US" sz="7200" dirty="0" smtClean="0">
              <a:solidFill>
                <a:schemeClr val="tx1"/>
              </a:solidFill>
              <a:latin typeface="Copperplate Gothic Light" pitchFamily="34" charset="0"/>
            </a:endParaRPr>
          </a:p>
          <a:p>
            <a:pPr algn="l"/>
            <a:endParaRPr lang="en-US" dirty="0" smtClean="0">
              <a:solidFill>
                <a:schemeClr val="tx1"/>
              </a:solidFill>
              <a:latin typeface="Copperplate Gothic Light" pitchFamily="34" charset="0"/>
            </a:endParaRPr>
          </a:p>
          <a:p>
            <a:pPr algn="l"/>
            <a:r>
              <a:rPr lang="en-US" u="sng" dirty="0" smtClean="0">
                <a:solidFill>
                  <a:schemeClr val="tx1"/>
                </a:solidFill>
                <a:latin typeface="Copperplate Gothic Light" pitchFamily="34" charset="0"/>
              </a:rPr>
              <a:t>  </a:t>
            </a:r>
          </a:p>
          <a:p>
            <a:pPr algn="l"/>
            <a:r>
              <a:rPr lang="en-US" sz="7200" u="sng" dirty="0" smtClean="0">
                <a:solidFill>
                  <a:schemeClr val="tx1"/>
                </a:solidFill>
                <a:latin typeface="Copperplate Gothic Light" pitchFamily="34" charset="0"/>
              </a:rPr>
              <a:t>                                        </a:t>
            </a:r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         </a:t>
            </a:r>
            <a:r>
              <a:rPr lang="en-US" sz="7200" u="sng" dirty="0" smtClean="0">
                <a:solidFill>
                  <a:schemeClr val="tx1"/>
                </a:solidFill>
                <a:latin typeface="Copperplate Gothic Light" pitchFamily="34" charset="0"/>
              </a:rPr>
              <a:t>FLORIDA EXPORT SECTORS TO BENEFIT </a:t>
            </a:r>
          </a:p>
          <a:p>
            <a:pPr algn="l"/>
            <a:r>
              <a:rPr lang="en-US" sz="7200" u="sng" dirty="0" smtClean="0">
                <a:solidFill>
                  <a:schemeClr val="tx1"/>
                </a:solidFill>
                <a:latin typeface="Copperplate Gothic Light" pitchFamily="34" charset="0"/>
              </a:rPr>
              <a:t>                                        </a:t>
            </a:r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         </a:t>
            </a:r>
            <a:r>
              <a:rPr lang="en-US" sz="7200" u="sng" dirty="0" smtClean="0">
                <a:solidFill>
                  <a:schemeClr val="tx1"/>
                </a:solidFill>
                <a:latin typeface="Copperplate Gothic Light" pitchFamily="34" charset="0"/>
              </a:rPr>
              <a:t>From TPP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			Aviation/Aerospace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			Telecommunications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			Pharmaceuticals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			Computer Hardware &amp; Software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Copperplate Gothic Light" pitchFamily="34" charset="0"/>
              </a:rPr>
              <a:t>			Agriculture &amp; Agricultural Inputs</a:t>
            </a:r>
          </a:p>
          <a:p>
            <a:pPr algn="r"/>
            <a:r>
              <a:rPr lang="en-US" sz="8800" dirty="0" smtClean="0"/>
              <a:t>			</a:t>
            </a:r>
            <a:r>
              <a:rPr lang="en-US" altLang="ja-JP" dirty="0" smtClean="0">
                <a:solidFill>
                  <a:schemeClr val="tx1"/>
                </a:solidFill>
                <a:latin typeface="Copperplate Gothic Light" pitchFamily="34" charset="0"/>
              </a:rPr>
              <a:t> </a:t>
            </a:r>
            <a:r>
              <a:rPr lang="en-US" sz="8800" dirty="0" smtClean="0"/>
              <a:t>		</a:t>
            </a:r>
            <a:endParaRPr lang="en-US" b="1" dirty="0" smtClean="0">
              <a:latin typeface="Copperplate Gothic Light" pitchFamily="34" charset="0"/>
            </a:endParaRPr>
          </a:p>
          <a:p>
            <a:pPr algn="l"/>
            <a:endParaRPr lang="en-US" sz="8800" dirty="0" smtClean="0"/>
          </a:p>
          <a:p>
            <a:pPr algn="l"/>
            <a:endParaRPr lang="en-US" dirty="0"/>
          </a:p>
        </p:txBody>
      </p:sp>
      <p:pic>
        <p:nvPicPr>
          <p:cNvPr id="1028" name="Picture 4" descr="C:\Users\D05122\Desktop\Pictures\Cargo Sh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343400"/>
            <a:ext cx="2552700" cy="1897507"/>
          </a:xfrm>
          <a:prstGeom prst="rect">
            <a:avLst/>
          </a:prstGeom>
          <a:noFill/>
        </p:spPr>
      </p:pic>
      <p:pic>
        <p:nvPicPr>
          <p:cNvPr id="1029" name="Picture 5" descr="C:\Users\D05122\Desktop\Pictures\Port Cra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990600"/>
            <a:ext cx="1473200" cy="1371600"/>
          </a:xfrm>
          <a:prstGeom prst="rect">
            <a:avLst/>
          </a:prstGeom>
          <a:noFill/>
        </p:spPr>
      </p:pic>
      <p:pic>
        <p:nvPicPr>
          <p:cNvPr id="1026" name="Picture 2" descr="C:\Users\D05122\Desktop\Pictures\TPP\Grapefruit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1676400"/>
            <a:ext cx="685800" cy="573832"/>
          </a:xfrm>
          <a:prstGeom prst="rect">
            <a:avLst/>
          </a:prstGeom>
          <a:noFill/>
        </p:spPr>
      </p:pic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D444-53F4-4D0B-AE93-33954A7B364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878</Words>
  <Application>Microsoft Office PowerPoint</Application>
  <PresentationFormat>On-screen Show (4:3)</PresentationFormat>
  <Paragraphs>175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Trans-Pacific Partnership</vt:lpstr>
      <vt:lpstr>General Overview</vt:lpstr>
      <vt:lpstr>Economic Benefits of TPP for U.S. (1)</vt:lpstr>
      <vt:lpstr>Economic Benefits of TPP for U.S. (2)</vt:lpstr>
      <vt:lpstr>Particular benefits  for SMEs</vt:lpstr>
      <vt:lpstr>Strategic Importance of tpp</vt:lpstr>
      <vt:lpstr>Japan – U.S. economic relations  </vt:lpstr>
      <vt:lpstr>FLORIDA – TPP PARTNERS</vt:lpstr>
      <vt:lpstr>FLORIDA-JAPAN (trade)</vt:lpstr>
      <vt:lpstr>Japanese investments in Florida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D05122</dc:creator>
  <cp:lastModifiedBy>D05122</cp:lastModifiedBy>
  <cp:revision>261</cp:revision>
  <cp:lastPrinted>2016-02-22T21:53:00Z</cp:lastPrinted>
  <dcterms:created xsi:type="dcterms:W3CDTF">2016-01-29T18:57:58Z</dcterms:created>
  <dcterms:modified xsi:type="dcterms:W3CDTF">2016-03-29T17:37:23Z</dcterms:modified>
</cp:coreProperties>
</file>